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7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6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1335024"/>
            <a:ext cx="5422901" cy="2346350"/>
          </a:xfrm>
          <a:prstGeom prst="rect">
            <a:avLst/>
          </a:prstGeom>
          <a:solidFill>
            <a:srgbClr val="001C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79" y="2295144"/>
            <a:ext cx="4811151" cy="1188720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79" y="3785616"/>
            <a:ext cx="8187397" cy="1752600"/>
          </a:xfrm>
        </p:spPr>
        <p:txBody>
          <a:bodyPr/>
          <a:lstStyle>
            <a:lvl1pPr marL="0" indent="0" algn="l">
              <a:buNone/>
              <a:defRPr sz="1500" b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8673" name="Picture 1" descr="C:\Users\sofia\Desktop\SSACOMPANYlogowo ai (2).png"/>
          <p:cNvPicPr>
            <a:picLocks noChangeAspect="1" noChangeArrowheads="1"/>
          </p:cNvPicPr>
          <p:nvPr/>
        </p:nvPicPr>
        <p:blipFill>
          <a:blip r:embed="rId2" cstate="print"/>
          <a:srcRect l="-657" t="86843" r="-657" b="-817"/>
          <a:stretch>
            <a:fillRect/>
          </a:stretch>
        </p:blipFill>
        <p:spPr bwMode="auto">
          <a:xfrm>
            <a:off x="411479" y="6008488"/>
            <a:ext cx="2910206" cy="271290"/>
          </a:xfrm>
          <a:prstGeom prst="rect">
            <a:avLst/>
          </a:prstGeom>
          <a:noFill/>
        </p:spPr>
      </p:pic>
      <p:pic>
        <p:nvPicPr>
          <p:cNvPr id="9" name="Picture 8" descr="SSA_cover_img_C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00" y="1333033"/>
            <a:ext cx="3723390" cy="23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5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chelangelo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4736592" y="1152144"/>
            <a:ext cx="4014216" cy="5138928"/>
          </a:xfrm>
        </p:spPr>
        <p:txBody>
          <a:bodyPr/>
          <a:lstStyle>
            <a:lvl1pPr marL="0" indent="0">
              <a:lnSpc>
                <a:spcPct val="106000"/>
              </a:lnSpc>
              <a:spcBef>
                <a:spcPts val="1056"/>
              </a:spcBef>
              <a:buNone/>
              <a:defRPr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2321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SA&amp;COMPANYlogo295_v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79294" y="3405037"/>
            <a:ext cx="2798064" cy="2244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15286" y="3792072"/>
            <a:ext cx="2926080" cy="49244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dirty="0">
                <a:solidFill>
                  <a:srgbClr val="595959"/>
                </a:solidFill>
              </a:rPr>
              <a:t>630 Fifth Avenue, Suite 3210</a:t>
            </a:r>
          </a:p>
          <a:p>
            <a:pPr algn="ctr"/>
            <a:r>
              <a:rPr lang="en-US" sz="1600" dirty="0">
                <a:solidFill>
                  <a:srgbClr val="595959"/>
                </a:solidFill>
              </a:rPr>
              <a:t>New York, NY 10111</a:t>
            </a:r>
          </a:p>
          <a:p>
            <a:pPr algn="ctr">
              <a:defRPr/>
            </a:pPr>
            <a:r>
              <a:rPr lang="en-US" sz="1600" dirty="0">
                <a:solidFill>
                  <a:srgbClr val="595959"/>
                </a:solidFill>
              </a:rPr>
              <a:t>212-332-3790</a:t>
            </a:r>
          </a:p>
          <a:p>
            <a:pPr algn="ctr"/>
            <a:endParaRPr lang="en-US" sz="1600" dirty="0">
              <a:solidFill>
                <a:srgbClr val="59595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5286" y="4599041"/>
            <a:ext cx="2926080" cy="3743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>
                <a:solidFill>
                  <a:srgbClr val="595959"/>
                </a:solidFill>
              </a:rPr>
              <a:t>www.ssaandco.com</a:t>
            </a:r>
            <a:r>
              <a:rPr lang="en-US" sz="1600" dirty="0">
                <a:solidFill>
                  <a:srgbClr val="595959"/>
                </a:solidFill>
              </a:rPr>
              <a:t> </a:t>
            </a:r>
            <a:endParaRPr lang="en-US" sz="1600" b="1" dirty="0">
              <a:solidFill>
                <a:srgbClr val="595959"/>
              </a:solidFill>
            </a:endParaRPr>
          </a:p>
          <a:p>
            <a:pPr algn="ctr"/>
            <a:endParaRPr lang="en-US" sz="1600" b="1" dirty="0">
              <a:solidFill>
                <a:srgbClr val="001C40"/>
              </a:solidFill>
            </a:endParaRPr>
          </a:p>
          <a:p>
            <a:pPr algn="ctr"/>
            <a:endParaRPr lang="en-US" sz="1600" b="1" dirty="0">
              <a:solidFill>
                <a:srgbClr val="001C4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8960" y="6600814"/>
            <a:ext cx="2926080" cy="2216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defRPr/>
            </a:pPr>
            <a:r>
              <a:rPr lang="en-US" sz="800" dirty="0">
                <a:solidFill>
                  <a:srgbClr val="595959"/>
                </a:solidFill>
              </a:rPr>
              <a:t>© 2013 SSA &amp; Company</a:t>
            </a:r>
          </a:p>
          <a:p>
            <a:pPr algn="ctr">
              <a:defRPr/>
            </a:pPr>
            <a:endParaRPr lang="en-US" sz="9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37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rts - 3/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393192" y="4270248"/>
            <a:ext cx="2633472" cy="2029968"/>
          </a:xfrm>
        </p:spPr>
        <p:txBody>
          <a:bodyPr/>
          <a:lstStyle>
            <a:lvl1pPr marL="0" indent="0">
              <a:lnSpc>
                <a:spcPct val="106000"/>
              </a:lnSpc>
              <a:spcBef>
                <a:spcPts val="1056"/>
              </a:spcBef>
              <a:buNone/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3259836" y="4270248"/>
            <a:ext cx="2633472" cy="2029968"/>
          </a:xfrm>
        </p:spPr>
        <p:txBody>
          <a:bodyPr/>
          <a:lstStyle>
            <a:lvl1pPr marL="0" indent="0">
              <a:lnSpc>
                <a:spcPct val="106000"/>
              </a:lnSpc>
              <a:spcBef>
                <a:spcPts val="1056"/>
              </a:spcBef>
              <a:buNone/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6126480" y="4270248"/>
            <a:ext cx="2633472" cy="2029968"/>
          </a:xfrm>
        </p:spPr>
        <p:txBody>
          <a:bodyPr/>
          <a:lstStyle>
            <a:lvl1pPr marL="0" indent="0">
              <a:lnSpc>
                <a:spcPct val="106000"/>
              </a:lnSpc>
              <a:spcBef>
                <a:spcPts val="1056"/>
              </a:spcBef>
              <a:buNone/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72774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3376387"/>
            <a:ext cx="8080489" cy="963385"/>
          </a:xfrm>
          <a:prstGeom prst="rect">
            <a:avLst/>
          </a:prstGeom>
          <a:solidFill>
            <a:schemeClr val="accent3">
              <a:alpha val="66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35313" y="3515179"/>
            <a:ext cx="7602311" cy="685800"/>
          </a:xfrm>
        </p:spPr>
        <p:txBody>
          <a:bodyPr anchor="ctr"/>
          <a:lstStyle>
            <a:lvl1pPr algn="l"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" y="0"/>
            <a:ext cx="106679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335540" y="4543425"/>
            <a:ext cx="7602045" cy="71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121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o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>
          <a:xfrm>
            <a:off x="5442711" y="1066800"/>
            <a:ext cx="3472689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tx2">
                <a:lumMod val="60000"/>
                <a:lumOff val="40000"/>
              </a:schemeClr>
            </a:solidFill>
            <a:miter lim="800000"/>
          </a:ln>
        </p:spPr>
        <p:txBody>
          <a:bodyPr wrap="none" lIns="54864" tIns="54000" rIns="54000" bIns="54000" anchor="ctr"/>
          <a:lstStyle/>
          <a:p>
            <a:pPr>
              <a:lnSpc>
                <a:spcPct val="106000"/>
              </a:lnSpc>
              <a:spcBef>
                <a:spcPct val="30000"/>
              </a:spcBef>
              <a:defRPr/>
            </a:pPr>
            <a:endParaRPr lang="en-US" sz="900" dirty="0">
              <a:solidFill>
                <a:srgbClr val="000066"/>
              </a:solidFill>
            </a:endParaRPr>
          </a:p>
        </p:txBody>
      </p:sp>
      <p:sp>
        <p:nvSpPr>
          <p:cNvPr id="5" name="Rectangle 39"/>
          <p:cNvSpPr>
            <a:spLocks noChangeArrowheads="1"/>
          </p:cNvSpPr>
          <p:nvPr userDrawn="1"/>
        </p:nvSpPr>
        <p:spPr>
          <a:xfrm>
            <a:off x="5715000" y="1143427"/>
            <a:ext cx="2928853" cy="25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altLang="en-US" sz="1100" b="1" dirty="0">
                <a:solidFill>
                  <a:srgbClr val="001C40"/>
                </a:solidFill>
              </a:rPr>
              <a:t>Selected Relevant Expertise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5442711" y="87270"/>
            <a:ext cx="3472689" cy="82713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txBody>
          <a:bodyPr wrap="square" lIns="0" tIns="182880" rIns="182880" bIns="0" rtlCol="0">
            <a:noAutofit/>
          </a:bodyPr>
          <a:lstStyle/>
          <a:p>
            <a:pPr algn="r">
              <a:spcAft>
                <a:spcPts val="100"/>
              </a:spcAft>
            </a:pPr>
            <a:endParaRPr lang="en-US" sz="1100" b="1" dirty="0">
              <a:solidFill>
                <a:srgbClr val="FFFFFF"/>
              </a:solidFill>
            </a:endParaRPr>
          </a:p>
        </p:txBody>
      </p:sp>
      <p:grpSp>
        <p:nvGrpSpPr>
          <p:cNvPr id="9" name="Group 4"/>
          <p:cNvGrpSpPr/>
          <p:nvPr userDrawn="1"/>
        </p:nvGrpSpPr>
        <p:grpSpPr>
          <a:xfrm>
            <a:off x="152400" y="1143000"/>
            <a:ext cx="2605088" cy="160338"/>
            <a:chOff x="250" y="719"/>
            <a:chExt cx="1641" cy="101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>
            <a:xfrm>
              <a:off x="250" y="778"/>
              <a:ext cx="1641" cy="0"/>
            </a:xfrm>
            <a:prstGeom prst="line">
              <a:avLst/>
            </a:prstGeom>
            <a:noFill/>
            <a:ln w="12700" cap="rnd">
              <a:solidFill>
                <a:schemeClr val="accent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en-US" sz="1100" dirty="0">
                <a:solidFill>
                  <a:srgbClr val="001C40"/>
                </a:solidFill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>
            <a:xfrm>
              <a:off x="803" y="719"/>
              <a:ext cx="497" cy="101"/>
            </a:xfrm>
            <a:prstGeom prst="rect">
              <a:avLst/>
            </a:prstGeom>
            <a:solidFill>
              <a:schemeClr val="bg1"/>
            </a:solidFill>
            <a:ln w="12700" cap="rnd" algn="ctr">
              <a:noFill/>
              <a:miter lim="800000"/>
            </a:ln>
          </p:spPr>
          <p:txBody>
            <a:bodyPr wrap="none" lIns="72000" tIns="0" rIns="72000" bIns="0" anchor="b" anchorCtr="1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US" sz="1100" b="1" dirty="0">
                  <a:solidFill>
                    <a:srgbClr val="001C40"/>
                  </a:solidFill>
                </a:rPr>
                <a:t>Summary</a:t>
              </a:r>
            </a:p>
          </p:txBody>
        </p:sp>
      </p:grpSp>
      <p:grpSp>
        <p:nvGrpSpPr>
          <p:cNvPr id="14" name="Group 4"/>
          <p:cNvGrpSpPr/>
          <p:nvPr userDrawn="1"/>
        </p:nvGrpSpPr>
        <p:grpSpPr>
          <a:xfrm>
            <a:off x="152400" y="3486202"/>
            <a:ext cx="2605088" cy="160338"/>
            <a:chOff x="250" y="719"/>
            <a:chExt cx="1641" cy="101"/>
          </a:xfrm>
        </p:grpSpPr>
        <p:sp>
          <p:nvSpPr>
            <p:cNvPr id="15" name="Line 5"/>
            <p:cNvSpPr>
              <a:spLocks noChangeShapeType="1"/>
            </p:cNvSpPr>
            <p:nvPr/>
          </p:nvSpPr>
          <p:spPr>
            <a:xfrm>
              <a:off x="250" y="778"/>
              <a:ext cx="1641" cy="0"/>
            </a:xfrm>
            <a:prstGeom prst="line">
              <a:avLst/>
            </a:prstGeom>
            <a:noFill/>
            <a:ln w="12700" cap="rnd">
              <a:solidFill>
                <a:schemeClr val="accent1"/>
              </a:solidFill>
              <a:round/>
            </a:ln>
          </p:spPr>
          <p:txBody>
            <a:bodyPr wrap="none" anchor="ctr"/>
            <a:lstStyle/>
            <a:p>
              <a:pPr>
                <a:defRPr/>
              </a:pPr>
              <a:endParaRPr lang="en-US" sz="1100" dirty="0">
                <a:solidFill>
                  <a:srgbClr val="001C40"/>
                </a:solidFill>
              </a:endParaRPr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>
            <a:xfrm>
              <a:off x="638" y="719"/>
              <a:ext cx="797" cy="101"/>
            </a:xfrm>
            <a:prstGeom prst="rect">
              <a:avLst/>
            </a:prstGeom>
            <a:solidFill>
              <a:schemeClr val="bg1"/>
            </a:solidFill>
            <a:ln w="12700" cap="rnd" algn="ctr">
              <a:noFill/>
              <a:miter lim="800000"/>
            </a:ln>
          </p:spPr>
          <p:txBody>
            <a:bodyPr wrap="none" lIns="72000" tIns="0" rIns="72000" bIns="0" anchor="b" anchorCtr="1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US" sz="1100" b="1" dirty="0">
                  <a:solidFill>
                    <a:srgbClr val="001C40"/>
                  </a:solidFill>
                </a:rPr>
                <a:t>Prior Experience</a:t>
              </a:r>
            </a:p>
          </p:txBody>
        </p:sp>
      </p:grpSp>
      <p:sp>
        <p:nvSpPr>
          <p:cNvPr id="19" name="Line 5"/>
          <p:cNvSpPr>
            <a:spLocks noChangeShapeType="1"/>
          </p:cNvSpPr>
          <p:nvPr/>
        </p:nvSpPr>
        <p:spPr>
          <a:xfrm>
            <a:off x="3048000" y="1219200"/>
            <a:ext cx="2194560" cy="0"/>
          </a:xfrm>
          <a:prstGeom prst="line">
            <a:avLst/>
          </a:prstGeom>
          <a:solidFill>
            <a:schemeClr val="bg1"/>
          </a:solidFill>
          <a:ln w="12700" cap="rnd">
            <a:solidFill>
              <a:schemeClr val="accent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en-US" sz="1100" dirty="0">
              <a:solidFill>
                <a:srgbClr val="001C40"/>
              </a:solidFill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>
          <a:xfrm>
            <a:off x="3276600" y="1143000"/>
            <a:ext cx="1737360" cy="160338"/>
          </a:xfrm>
          <a:prstGeom prst="rect">
            <a:avLst/>
          </a:prstGeom>
          <a:solidFill>
            <a:schemeClr val="bg1"/>
          </a:solidFill>
          <a:ln w="12700" cap="rnd" algn="ctr">
            <a:noFill/>
            <a:miter lim="800000"/>
          </a:ln>
        </p:spPr>
        <p:txBody>
          <a:bodyPr wrap="none" lIns="72000" tIns="0" rIns="72000" bIns="0" anchor="b" anchorCtr="1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1100" b="1" dirty="0">
                <a:solidFill>
                  <a:srgbClr val="001C40"/>
                </a:solidFill>
              </a:rPr>
              <a:t>Education / Qualifications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>
          <a:xfrm>
            <a:off x="3168652" y="2940002"/>
            <a:ext cx="2012098" cy="0"/>
          </a:xfrm>
          <a:prstGeom prst="line">
            <a:avLst/>
          </a:prstGeom>
          <a:noFill/>
          <a:ln w="12700" cap="rnd">
            <a:solidFill>
              <a:schemeClr val="accent1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en-US" sz="1100" dirty="0">
              <a:solidFill>
                <a:srgbClr val="001C40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>
          <a:xfrm>
            <a:off x="3437038" y="2869031"/>
            <a:ext cx="1475326" cy="160699"/>
          </a:xfrm>
          <a:prstGeom prst="rect">
            <a:avLst/>
          </a:prstGeom>
          <a:solidFill>
            <a:schemeClr val="bg1"/>
          </a:solidFill>
          <a:ln w="12700" cap="rnd" algn="ctr">
            <a:noFill/>
            <a:miter lim="800000"/>
          </a:ln>
        </p:spPr>
        <p:txBody>
          <a:bodyPr wrap="square" lIns="72000" tIns="0" rIns="72000" bIns="0" anchor="b" anchorCtr="1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1100" b="1" dirty="0">
                <a:solidFill>
                  <a:srgbClr val="001C40"/>
                </a:solidFill>
              </a:rPr>
              <a:t>Selected Clientele</a:t>
            </a:r>
          </a:p>
        </p:txBody>
      </p:sp>
      <p:sp>
        <p:nvSpPr>
          <p:cNvPr id="32" name="Text Placeholder 15"/>
          <p:cNvSpPr>
            <a:spLocks noGrp="1"/>
          </p:cNvSpPr>
          <p:nvPr userDrawn="1">
            <p:ph type="body" sz="quarter" idx="22"/>
          </p:nvPr>
        </p:nvSpPr>
        <p:spPr>
          <a:xfrm>
            <a:off x="1307592" y="539496"/>
            <a:ext cx="4114800" cy="210312"/>
          </a:xfrm>
        </p:spPr>
        <p:txBody>
          <a:bodyPr/>
          <a:lstStyle>
            <a:lvl1pPr marL="0" indent="0">
              <a:lnSpc>
                <a:spcPct val="106000"/>
              </a:lnSpc>
              <a:spcBef>
                <a:spcPts val="1056"/>
              </a:spcBef>
              <a:buNone/>
              <a:defRPr sz="14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itle 6"/>
          <p:cNvSpPr txBox="1"/>
          <p:nvPr userDrawn="1"/>
        </p:nvSpPr>
        <p:spPr>
          <a:xfrm>
            <a:off x="5986550" y="228600"/>
            <a:ext cx="2928853" cy="6858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sz="quarter" idx="26"/>
          </p:nvPr>
        </p:nvSpPr>
        <p:spPr>
          <a:xfrm>
            <a:off x="5989320" y="304800"/>
            <a:ext cx="2926080" cy="533400"/>
          </a:xfrm>
        </p:spPr>
        <p:txBody>
          <a:bodyPr lIns="54864" tIns="54864" rIns="54864" bIns="54864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39" name="Text Placeholder 38"/>
          <p:cNvSpPr>
            <a:spLocks noGrp="1"/>
          </p:cNvSpPr>
          <p:nvPr userDrawn="1">
            <p:ph type="body" sz="quarter" idx="29"/>
          </p:nvPr>
        </p:nvSpPr>
        <p:spPr>
          <a:xfrm>
            <a:off x="3111497" y="3100758"/>
            <a:ext cx="2011680" cy="3452441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40"/>
          <p:cNvSpPr>
            <a:spLocks noGrp="1"/>
          </p:cNvSpPr>
          <p:nvPr userDrawn="1">
            <p:ph type="body" sz="quarter" idx="30"/>
          </p:nvPr>
        </p:nvSpPr>
        <p:spPr>
          <a:xfrm>
            <a:off x="133350" y="1367298"/>
            <a:ext cx="2715768" cy="2084832"/>
          </a:xfrm>
        </p:spPr>
        <p:txBody>
          <a:bodyPr/>
          <a:lstStyle>
            <a:lvl1pPr marL="0" indent="0">
              <a:buFontTx/>
              <a:buNone/>
              <a:defRPr sz="1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42"/>
          <p:cNvSpPr>
            <a:spLocks noGrp="1"/>
          </p:cNvSpPr>
          <p:nvPr userDrawn="1">
            <p:ph type="body" sz="quarter" idx="31"/>
          </p:nvPr>
        </p:nvSpPr>
        <p:spPr>
          <a:xfrm>
            <a:off x="133350" y="3892296"/>
            <a:ext cx="2715768" cy="2660904"/>
          </a:xfrm>
        </p:spPr>
        <p:txBody>
          <a:bodyPr/>
          <a:lstStyle>
            <a:lvl1pPr marL="0" indent="0">
              <a:buFontTx/>
              <a:buNone/>
              <a:defRPr sz="1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44"/>
          <p:cNvSpPr>
            <a:spLocks noGrp="1"/>
          </p:cNvSpPr>
          <p:nvPr userDrawn="1">
            <p:ph type="body" sz="quarter" idx="32"/>
          </p:nvPr>
        </p:nvSpPr>
        <p:spPr>
          <a:xfrm>
            <a:off x="3111497" y="1363331"/>
            <a:ext cx="2011680" cy="1347993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33"/>
          </p:nvPr>
        </p:nvSpPr>
        <p:spPr>
          <a:xfrm>
            <a:off x="1307592" y="146304"/>
            <a:ext cx="4114800" cy="429768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69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3435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3pPr>
              <a:defRPr baseline="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4" name="Picture 2" descr="ConsumerMedic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67888"/>
            <a:ext cx="1417392" cy="410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3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94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es with paragraph, dash,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36592" y="1600200"/>
            <a:ext cx="4178808" cy="469087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28600" y="1600200"/>
            <a:ext cx="4178808" cy="4690872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8548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es - 3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215640" y="1399032"/>
            <a:ext cx="2712720" cy="48920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28600" y="1399032"/>
            <a:ext cx="2712720" cy="48920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202680" y="1399032"/>
            <a:ext cx="2712720" cy="48920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553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es - 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28601" y="1399032"/>
            <a:ext cx="4178808" cy="2057400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4736592" y="1399032"/>
            <a:ext cx="4178808" cy="2057400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28600" y="4041648"/>
            <a:ext cx="4169289" cy="2057400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4736591" y="4041648"/>
            <a:ext cx="4169289" cy="2057400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b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6101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es - 3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28600" y="1399032"/>
            <a:ext cx="2712720" cy="2249424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 b="1"/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3226752" y="1399032"/>
            <a:ext cx="2712720" cy="2249424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 b="1"/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6224905" y="1399032"/>
            <a:ext cx="2712720" cy="2249424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 b="1"/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228600" y="4041839"/>
            <a:ext cx="2712720" cy="2249424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 b="1"/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3226752" y="4041839"/>
            <a:ext cx="2712720" cy="2249424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 b="1"/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6224905" y="4041839"/>
            <a:ext cx="2712720" cy="2249424"/>
          </a:xfrm>
        </p:spPr>
        <p:txBody>
          <a:bodyPr/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 b="1"/>
            </a:lvl1pPr>
            <a:lvl2pPr>
              <a:defRPr sz="1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9659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ichelangelo (to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393192" y="3200400"/>
            <a:ext cx="4014216" cy="3090672"/>
          </a:xfrm>
        </p:spPr>
        <p:txBody>
          <a:bodyPr/>
          <a:lstStyle>
            <a:lvl1pPr marL="0" indent="0">
              <a:lnSpc>
                <a:spcPct val="106000"/>
              </a:lnSpc>
              <a:spcBef>
                <a:spcPts val="1056"/>
              </a:spcBef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4736592" y="3200400"/>
            <a:ext cx="4014216" cy="3090672"/>
          </a:xfrm>
        </p:spPr>
        <p:txBody>
          <a:bodyPr/>
          <a:lstStyle>
            <a:lvl1pPr marL="0" indent="0">
              <a:lnSpc>
                <a:spcPct val="106000"/>
              </a:lnSpc>
              <a:spcBef>
                <a:spcPts val="1056"/>
              </a:spcBef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1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8686800" cy="6858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19200"/>
            <a:ext cx="8686800" cy="523435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8599" y="989012"/>
            <a:ext cx="8686800" cy="1588"/>
          </a:xfrm>
          <a:prstGeom prst="line">
            <a:avLst/>
          </a:prstGeom>
          <a:ln w="50800">
            <a:solidFill>
              <a:srgbClr val="001C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45808" y="6586723"/>
            <a:ext cx="68205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DEC7FB26-3449-2F48-A7B5-A141DAB07419}" type="slidenum">
              <a:rPr lang="en-US" sz="800">
                <a:solidFill>
                  <a:srgbClr val="001C40"/>
                </a:solidFill>
              </a:rPr>
              <a:pPr algn="r"/>
              <a:t>‹N°›</a:t>
            </a:fld>
            <a:endParaRPr lang="en-US" sz="800" dirty="0">
              <a:solidFill>
                <a:srgbClr val="001C40"/>
              </a:solidFill>
            </a:endParaRPr>
          </a:p>
        </p:txBody>
      </p:sp>
      <p:pic>
        <p:nvPicPr>
          <p:cNvPr id="8" name="Picture 1" descr="C:\Users\sofia\Desktop\SSACOMPANYlogowo ai (2).png"/>
          <p:cNvPicPr>
            <a:picLocks noChangeAspect="1" noChangeArrowheads="1"/>
          </p:cNvPicPr>
          <p:nvPr/>
        </p:nvPicPr>
        <p:blipFill>
          <a:blip r:embed="rId16" cstate="print"/>
          <a:srcRect l="-657" t="86843" r="-657" b="-817"/>
          <a:stretch>
            <a:fillRect/>
          </a:stretch>
        </p:blipFill>
        <p:spPr bwMode="auto">
          <a:xfrm>
            <a:off x="7402285" y="6597818"/>
            <a:ext cx="1317171" cy="122787"/>
          </a:xfrm>
          <a:prstGeom prst="rect">
            <a:avLst/>
          </a:prstGeom>
          <a:noFill/>
        </p:spPr>
      </p:pic>
      <p:pic>
        <p:nvPicPr>
          <p:cNvPr id="7" name="Picture 2" descr="ConsumerMedical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67888"/>
            <a:ext cx="1417392" cy="410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53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2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spcAft>
          <a:spcPts val="0"/>
        </a:spcAft>
        <a:buFont typeface="Arial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"/>
        </a:spcAft>
        <a:buSzPct val="100000"/>
        <a:buFont typeface="Lucida Grande"/>
        <a:buNone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227013" indent="-227013" algn="l" defTabSz="914400" rtl="0" eaLnBrk="1" latinLnBrk="0" hangingPunct="1">
        <a:spcBef>
          <a:spcPts val="400"/>
        </a:spcBef>
        <a:spcAft>
          <a:spcPts val="0"/>
        </a:spcAft>
        <a:buFont typeface="Arial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609600" indent="-261938" algn="l" defTabSz="914400" rtl="0" eaLnBrk="1" latinLnBrk="0" hangingPunct="1">
        <a:spcBef>
          <a:spcPts val="400"/>
        </a:spcBef>
        <a:spcAft>
          <a:spcPts val="0"/>
        </a:spcAft>
        <a:buFont typeface="Arial" pitchFamily="34" charset="0"/>
        <a:buChar char="–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744538" indent="-227013" algn="l" defTabSz="914400" rtl="0" eaLnBrk="1" latinLnBrk="0" hangingPunct="1">
        <a:spcBef>
          <a:spcPts val="400"/>
        </a:spcBef>
        <a:spcAft>
          <a:spcPts val="0"/>
        </a:spcAft>
        <a:buFont typeface="Arial" pitchFamily="34" charset="0"/>
        <a:buChar char="»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>
          <a:xfrm>
            <a:off x="1307592" y="518229"/>
            <a:ext cx="4114800" cy="62009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Senior Consultant</a:t>
            </a:r>
          </a:p>
          <a:p>
            <a:pPr>
              <a:spcBef>
                <a:spcPts val="600"/>
              </a:spcBef>
            </a:pPr>
            <a:r>
              <a:rPr lang="en-PH" dirty="0"/>
              <a:t>PE, PMP, CRE, CQA, CPIM, DFLSS, SSMBB</a:t>
            </a:r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5989320" y="177204"/>
            <a:ext cx="2926080" cy="533400"/>
          </a:xfrm>
        </p:spPr>
        <p:txBody>
          <a:bodyPr/>
          <a:lstStyle/>
          <a:p>
            <a:r>
              <a:rPr lang="en-US"/>
              <a:t>Telephone number</a:t>
            </a:r>
          </a:p>
          <a:p>
            <a:r>
              <a:rPr lang="en-US"/>
              <a:t>Email address</a:t>
            </a:r>
          </a:p>
          <a:p>
            <a:r>
              <a:rPr lang="en-US"/>
              <a:t>Website, if any</a:t>
            </a:r>
          </a:p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3111497" y="3009014"/>
            <a:ext cx="2011680" cy="3671782"/>
          </a:xfrm>
        </p:spPr>
        <p:txBody>
          <a:bodyPr/>
          <a:lstStyle/>
          <a:p>
            <a:r>
              <a:rPr lang="en-US" dirty="0"/>
              <a:t>Nestlé</a:t>
            </a:r>
          </a:p>
          <a:p>
            <a:r>
              <a:rPr lang="en-US" dirty="0"/>
              <a:t>Agrium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Grid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Novelis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Toyota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Danaher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Pentair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VSS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IMTARC - Canada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Saudi Aramco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Ford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Unipharma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Platinum Equity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Petrobras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American &amp; Efird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SSA &amp; Company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133349" y="1320865"/>
            <a:ext cx="2794205" cy="222445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PH" dirty="0"/>
              <a:t>Candidate has over 20 years experience delivering executive-level consulting to service &amp; operationally focused organizations.  </a:t>
            </a:r>
            <a:r>
              <a:rPr lang="en-GB" dirty="0"/>
              <a:t>He is an experienced Business Leader &amp; Lean Practitioner </a:t>
            </a:r>
            <a:r>
              <a:rPr lang="en-US" dirty="0"/>
              <a:t>with a record executing complex business transformations throughout all enterprise levels in international and domestic business units.  </a:t>
            </a:r>
            <a:r>
              <a:rPr lang="en-GB" dirty="0"/>
              <a:t>He believes</a:t>
            </a:r>
            <a:r>
              <a:rPr lang="en-PH" dirty="0"/>
              <a:t> performance is an expected output of engaged employees who solve problems at their own level. H</a:t>
            </a:r>
            <a:r>
              <a:rPr lang="en-US" dirty="0"/>
              <a:t>e believes that is best accomplished by working hand-in-hand with the employee within their working environment.  Creating employee buy-in and solution development drives process improvements significant to the bottom line.</a:t>
            </a:r>
          </a:p>
          <a:p>
            <a:pPr>
              <a:spcAft>
                <a:spcPts val="60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2"/>
          </p:nvPr>
        </p:nvSpPr>
        <p:spPr>
          <a:xfrm>
            <a:off x="3086329" y="1384010"/>
            <a:ext cx="2274059" cy="1379869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TPS Lean Sensei (Toyota University) </a:t>
            </a:r>
          </a:p>
          <a:p>
            <a:pPr lvl="0"/>
            <a:r>
              <a:rPr lang="en-US" dirty="0"/>
              <a:t>Master Black Belt (MBB) 名人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(Toyota University)</a:t>
            </a:r>
          </a:p>
          <a:p>
            <a:r>
              <a:rPr lang="en-PH" dirty="0"/>
              <a:t>PMP / PgMP / Agile certified by Project Management Institute Inc.</a:t>
            </a:r>
          </a:p>
          <a:p>
            <a:r>
              <a:rPr lang="en-PH" dirty="0"/>
              <a:t>Certified Scrum Master &amp; Scrum Product Owner by CA Agile Academy </a:t>
            </a:r>
            <a:endParaRPr lang="en-US" dirty="0"/>
          </a:p>
          <a:p>
            <a:endParaRPr lang="en-US" dirty="0"/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First &amp; Last Name</a:t>
            </a:r>
          </a:p>
        </p:txBody>
      </p:sp>
      <p:graphicFrame>
        <p:nvGraphicFramePr>
          <p:cNvPr id="13" name="Table 12" descr="899f7daf-0d80-4837-bb44-bab93924990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405889"/>
              </p:ext>
            </p:extLst>
          </p:nvPr>
        </p:nvGraphicFramePr>
        <p:xfrm>
          <a:off x="5385555" y="1405851"/>
          <a:ext cx="3529845" cy="5375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5613"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Food Manufacturing - Responsible for implementing Lean Process Implementation over a 3 year period for Nestle Waters, Nestle USA (Confections), and Purina Dog Food. Total of 1,148 global Kaizen activities (43% transactional / 57% manufacturing). Trained Lean Tools at 14 domestic &amp; 51 international facilities.  Lead/Mentor/Work with local Kaizen teams to accomplish goals.  Tracked sustainability of events and promoted continued implementation at the floor and/or cell level.</a:t>
                      </a:r>
                    </a:p>
                    <a:p>
                      <a:pPr marL="117475" marR="0" lvl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Manufacturing – Relocation of two US manufacturing facilities to Mexico over 18-month contract.  Lean design of Mexico operations, development of standard work, and project management.  Drove productivity improvements with green savings more than $98M and total impact of $153M over a two-year period.</a:t>
                      </a:r>
                    </a:p>
                    <a:p>
                      <a:pPr marL="117475" marR="0" lvl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Financial - Led corporate finance organization in the understanding and implementation of a company-wide transactional process excellence (PEx) journey across more than 20 international sites over a 3-year contract. Trained and/or mentored 135 full time practitioners.</a:t>
                      </a:r>
                    </a:p>
                    <a:p>
                      <a:pPr marL="117475" marR="0" lvl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Turn-Around Operations - Led multi-plant implementation of lean systems as part of a turn-around purchase of distressed companies in MO, LA, AR, and OK. Increased net corporate profits by 19%, reduced defective PPM metrics from average of 19,000 to 206, &amp; decreased scrap percentage from average of 9%-11% to 2%-3% annually.</a:t>
                      </a:r>
                    </a:p>
                    <a:p>
                      <a:pPr marL="117475" marR="0" lvl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Oil &amp; Gas (Saudi) – Project manager for construction, process validation, employee training, and KPI metric reporting for 200K ft</a:t>
                      </a:r>
                      <a:r>
                        <a:rPr lang="en-US" sz="1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pump&amp; valve repair and testing facility.  Project was implemented on-time and budget on 16-month schedule.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 descr="{{CONTACT_PHOTO_LINK}}" hidden="1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3351" y="135366"/>
            <a:ext cx="914400" cy="914400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>
          <a:xfrm>
            <a:off x="133350" y="3670467"/>
            <a:ext cx="2715768" cy="3001940"/>
          </a:xfrm>
        </p:spPr>
        <p:txBody>
          <a:bodyPr/>
          <a:lstStyle/>
          <a:p>
            <a:pPr lvl="1" defTabSz="457200" fontAlgn="base">
              <a:spcBef>
                <a:spcPct val="0"/>
              </a:spcBef>
              <a:buClr>
                <a:srgbClr val="013D5D"/>
              </a:buClr>
            </a:pPr>
            <a:r>
              <a:rPr lang="en-US" sz="1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has served various industries: Mining, Oil &amp; Gas, Utilities, Food &amp; Beverage, Medical, Aerospace, Automotive, Financial Services, Call Centers, &amp; Insurance.</a:t>
            </a:r>
          </a:p>
          <a:p>
            <a:pPr lvl="1" defTabSz="457200" fontAlgn="base">
              <a:spcBef>
                <a:spcPct val="0"/>
              </a:spcBef>
              <a:buClr>
                <a:srgbClr val="013D5D"/>
              </a:buClr>
            </a:pPr>
            <a:endParaRPr lang="en-US" sz="6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 fontAlgn="base">
              <a:spcBef>
                <a:spcPct val="0"/>
              </a:spcBef>
              <a:buClr>
                <a:srgbClr val="013D5D"/>
              </a:buClr>
            </a:pPr>
            <a:r>
              <a:rPr lang="en-US" sz="1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areas of focus: lean facility design &amp; layout, lean operations &amp; reengineering, optimizing logistics, &amp; integration of new systems and technology. Project management of critical systems and/or capital expenditures.</a:t>
            </a:r>
          </a:p>
          <a:p>
            <a:pPr lvl="1" defTabSz="457200" fontAlgn="base">
              <a:spcBef>
                <a:spcPct val="0"/>
              </a:spcBef>
              <a:buClr>
                <a:srgbClr val="013D5D"/>
              </a:buClr>
            </a:pPr>
            <a:endParaRPr lang="en-US" sz="6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 fontAlgn="base">
              <a:spcBef>
                <a:spcPct val="0"/>
              </a:spcBef>
              <a:buClr>
                <a:srgbClr val="013D5D"/>
              </a:buClr>
            </a:pPr>
            <a:r>
              <a:rPr lang="en-US" sz="1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is also proficient in the following disciplines: </a:t>
            </a:r>
            <a:r>
              <a:rPr lang="en-PH" sz="1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Performance Improvement (transactional, low and high volume operations)</a:t>
            </a:r>
            <a:r>
              <a:rPr lang="en-US" sz="1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1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Six Sigma Training / Coaching, Change Management, Strategy Deployment, Global Lean Enterprise Transformation, Global Supply Chain Management, Operational Analytics, PMO, Acquisition Planning &amp; Execution, and Turn-Around Site Management.</a:t>
            </a: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 fontAlgn="base">
              <a:spcBef>
                <a:spcPct val="0"/>
              </a:spcBef>
              <a:buClr>
                <a:srgbClr val="013D5D"/>
              </a:buClr>
            </a:pPr>
            <a:endParaRPr lang="en-US" sz="1000" dirty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46F8B-A2A0-174C-A86B-D0D949F4A8A2}"/>
              </a:ext>
            </a:extLst>
          </p:cNvPr>
          <p:cNvSpPr/>
          <p:nvPr/>
        </p:nvSpPr>
        <p:spPr>
          <a:xfrm>
            <a:off x="169708" y="56132"/>
            <a:ext cx="864066" cy="1039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879087523"/>
      </p:ext>
    </p:extLst>
  </p:cSld>
  <p:clrMapOvr>
    <a:masterClrMapping/>
  </p:clrMapOvr>
</p:sld>
</file>

<file path=ppt/theme/theme1.xml><?xml version="1.0" encoding="utf-8"?>
<a:theme xmlns:a="http://schemas.openxmlformats.org/drawingml/2006/main" name="2_Theme1">
  <a:themeElements>
    <a:clrScheme name="SSA_V1">
      <a:dk1>
        <a:srgbClr val="001C40"/>
      </a:dk1>
      <a:lt1>
        <a:srgbClr val="FFFFFF"/>
      </a:lt1>
      <a:dk2>
        <a:srgbClr val="595959"/>
      </a:dk2>
      <a:lt2>
        <a:srgbClr val="001C40"/>
      </a:lt2>
      <a:accent1>
        <a:srgbClr val="001C40"/>
      </a:accent1>
      <a:accent2>
        <a:srgbClr val="002F6C"/>
      </a:accent2>
      <a:accent3>
        <a:srgbClr val="004CAF"/>
      </a:accent3>
      <a:accent4>
        <a:srgbClr val="3366FF"/>
      </a:accent4>
      <a:accent5>
        <a:srgbClr val="1F81FF"/>
      </a:accent5>
      <a:accent6>
        <a:srgbClr val="6693B1"/>
      </a:accent6>
      <a:hlink>
        <a:srgbClr val="6693B1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marL="228600" indent="-228600">
          <a:spcAft>
            <a:spcPts val="100"/>
          </a:spcAft>
          <a:buFont typeface="Arial"/>
          <a:buChar char="•"/>
          <a:defRPr sz="1600" dirty="0" smtClean="0">
            <a:solidFill>
              <a:schemeClr val="tx2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602</Words>
  <Application>Microsoft Macintosh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Lucida Grande</vt:lpstr>
      <vt:lpstr>2_Theme1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VÉA Sourcing_BIO</dc:title>
  <dc:subject/>
  <dc:creator>Guillaume Girard</dc:creator>
  <cp:keywords/>
  <dc:description/>
  <cp:lastModifiedBy>Guillaume Girard</cp:lastModifiedBy>
  <cp:revision>53</cp:revision>
  <cp:lastPrinted>2016-05-13T20:11:38Z</cp:lastPrinted>
  <dcterms:created xsi:type="dcterms:W3CDTF">2015-08-25T02:39:28Z</dcterms:created>
  <dcterms:modified xsi:type="dcterms:W3CDTF">2019-06-04T16:43:41Z</dcterms:modified>
  <cp:category/>
</cp:coreProperties>
</file>